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8" r:id="rId2"/>
    <p:sldId id="269" r:id="rId3"/>
    <p:sldId id="270" r:id="rId4"/>
    <p:sldId id="272" r:id="rId5"/>
    <p:sldId id="273" r:id="rId6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5"/>
    <p:restoredTop sz="87145"/>
  </p:normalViewPr>
  <p:slideViewPr>
    <p:cSldViewPr snapToGrid="0" snapToObjects="1">
      <p:cViewPr varScale="1">
        <p:scale>
          <a:sx n="83" d="100"/>
          <a:sy n="83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FD0F8-99ED-5548-A3A3-1D2C241CF238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05276-3015-0D43-B80F-3A3E48B3E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neuroimaging community has not yet found the optimal space in which to analyze dynamic functional connectivity.  LEICA seeks to isolate this optimally informative space and use it to quantify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content.  It is expected that this optimal space will allow superior separation between conditions.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 basis: information theory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Seek to find space in which Shannon entropy of the whole brain is easily quantifiable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 that entropies of multiple signals add linearly if and only if signals are statistically independent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Seek minimum sufficient dimensionality for this space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seek space in which: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 of individual signals is easily quantifiable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 signals are statistically independent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significantly informative dimensions are included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uninformative dimensions are included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05276-3015-0D43-B80F-3A3E48B3E4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7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phase-coherence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dFC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 leading eigenvector of each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sample matrix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 leading eigenvectors into space-time matrix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Marçenko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-Pasteur distribution (Lopes-dos-Santos et al. 2011; Lopes-dos-Santos, Ribeiro, and Tort 2013) to detect significantly informative components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 significantly informative components and their activation timeseries with ICA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 that LEICA space provides superior separation between groups: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information-theoretic measures (entropy)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activation time series (BOLD,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 between spaces (patient, control)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05276-3015-0D43-B80F-3A3E48B3E4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12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 refers to the untransformed BOLD time series from the 90-region AAL ROIs</a:t>
            </a:r>
          </a:p>
          <a:p>
            <a:r>
              <a:rPr lang="en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dFC refers to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</a:t>
            </a:r>
            <a:r>
              <a:rPr lang="en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dynamic functional connectivity generated from these BOLD signals</a:t>
            </a:r>
          </a:p>
          <a:p>
            <a:r>
              <a:rPr lang="en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 refers to </a:t>
            </a:r>
            <a:r>
              <a:rPr lang="en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ommon </a:t>
            </a:r>
            <a:r>
              <a:rPr lang="en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ndependent </a:t>
            </a:r>
            <a:r>
              <a:rPr lang="en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omponent space, i.e. the independent components found across all subjects.</a:t>
            </a:r>
          </a:p>
          <a:p>
            <a:r>
              <a:rPr lang="en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GIC refers to </a:t>
            </a:r>
            <a:r>
              <a:rPr lang="en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roup </a:t>
            </a:r>
            <a:r>
              <a:rPr lang="en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ndependent </a:t>
            </a:r>
            <a:r>
              <a:rPr lang="en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E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omponent space, i.e. the independent components found across one group/condition.  The following term describes which group the from which group the space has been generated.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05276-3015-0D43-B80F-3A3E48B3E4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67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previous studies have demonstrated that LEICA is highly sensitive to group-level differences in the Shannon entropy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magnitudes.  We intend to use this superior sensitivity to generate a dynamical model of healthy and medicated OCD brains, with the goal of extracting significant differences in working point and effective connectivity.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Utilize standard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bifurcation model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point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Symbol" pitchFamily="2" charset="2"/>
              </a:rPr>
              <a:t>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Connectivity matrix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standard 90-region AAL template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function: Kolmogorov-Smirnov distance from simulated to empirical BOLD distribution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 with particle swarm algorithm: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 each subject individually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prior to fit effective connectivity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Symbol" pitchFamily="2" charset="2"/>
              </a:rPr>
              <a:t>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each region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Results: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significant differences yet found.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Appears that 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suspected that the current fit is not sufficiently precise.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Planned future modifications: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Symbol" pitchFamily="2" charset="2"/>
              </a:rPr>
              <a:t>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separately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time-sensitive metrics to measure distances between empirical, simulated data: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4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 decomposition/power spectrum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4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distance between empirical, simulation cross-spectra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05276-3015-0D43-B80F-3A3E48B3E4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3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previous studies have demonstrated that LEICA is highly sensitive to group-level differences in the Shannon entropy and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magnitudes.  We intend to use this superior sensitivity to generate a dynamical model of healthy and medicated OCD brains, with the goal of extracting significant differences in working point and effective connectivity.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Utilize standard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bifurcation model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point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Symbol" pitchFamily="2" charset="2"/>
              </a:rPr>
              <a:t>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Connectivity matrix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standard 90-region AAL template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function: Kolmogorov-Smirnov distance from simulated to empirical BOLD distribution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 with particle swarm algorithm: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 each subject individually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prior to fit effective connectivity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Symbol" pitchFamily="2" charset="2"/>
              </a:rPr>
              <a:t>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each region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Results: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significant differences yet found.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Appears that 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suspected that the current fit is not sufficiently precise.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Planned future modifications:</a:t>
            </a:r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Symbol" pitchFamily="2" charset="2"/>
              </a:rPr>
              <a:t>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separately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time-sensitive metrics to measure distances between empirical, simulated data: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4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 decomposition/power spectrum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4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distance between empirical, simulation cross-spectra</a:t>
            </a:r>
            <a:endParaRPr lang="en-E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E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05276-3015-0D43-B80F-3A3E48B3E4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4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446C-EB16-2044-BD48-09F0261AE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7B5D3-E2F2-E641-9917-7D84E862D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51546-6365-A44C-AEB9-4C51059B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47579-F67A-C94B-BFA0-618E3CCAC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745FF-B7E2-694D-A8D6-1981299E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66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A86C-F6AC-8B49-961E-4C2C2A91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28E4F-B251-3247-85AD-7B50A1CAC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78C00-A759-964C-836A-B313BE5F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EF07F-9617-D241-B7AA-E9030951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B3481-D324-1240-BD20-DC20E5C5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1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25841D-1C4C-A744-9084-CFE05A590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C9EC8-8944-324F-833C-759BE7D2F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97EC8-A9AF-1140-BCB4-7476BBCD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FD568-72BC-6246-9E02-7596DE49D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0C64F-64E8-CF45-9E1A-FF1E53BF8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5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1776-8019-8B41-913A-D839E6699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A6F2-705E-BB41-B74A-01177BA0E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7C876-A3D7-4449-B346-5A70AB169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06F8-E669-D748-BCC1-02CFB80F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ACC16-52CF-D147-AAF0-CCFDCE9C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BF03-6D75-D04C-BDC5-17CCE8DC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D237F-6240-8F4A-BA5C-1A479685A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481A2-432F-834E-B8E2-825C3A71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54236-F7D8-084E-B877-7F48E005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6BBCC-866D-6344-A0D7-A7541CC2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69A-1576-EE4F-999A-FF60401F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663B7-0626-814E-B01E-A280D2F2F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54F3D-0FC5-E340-B428-0AA20AF23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46009-20D1-7C4D-BD61-7C9FB9E1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F81C7-EC07-3C44-9D98-728D746A3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50862-862C-BB4B-84B3-B4C3A569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DD0A-D4B0-A14D-9513-A3F2918F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0859F-FC04-6E41-A807-513CC013C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A9DD3-4CFE-A240-863A-35443FCAA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34EFE-7CD9-B249-B767-623591EB7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43D8B3-405A-1745-B5D3-AE4C63FF3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738E2-8B2A-794D-A7B9-4265DCBA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0C38D-FF23-C54B-A46D-A95A72946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33C49-538B-CF48-9A6E-CA4440CB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5E35-6202-E149-9B2A-1219676D8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CCD84D-148C-E84D-A5E8-ADE0C2C6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2B77E-AD6F-BC47-9D21-2E1F32B5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0F187-4DDD-6B48-AEEC-19E99930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5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978016-4535-0C4E-9939-C9EAB614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C2A55D-8556-3541-AF6E-EA1B5B622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4C9A9-96C7-C546-8690-335FD260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7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5402-E1AF-7741-B8C3-895862A22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6E7D-2FB8-EB47-B60A-1DB37C219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09B6D-BA17-1344-AB98-EF7862493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F710A-1749-5942-A02E-CBD2478D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F29D9-6130-AA41-8B6D-322B6927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540AF-BBA2-E649-8680-40D7CA5D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7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1D29-A465-C342-A506-086842BD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CEFD2-433D-DF4E-965B-D34C90BF9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30346-F98A-1342-9477-75D19F05F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63E52-93E7-C440-A71A-156EA763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ABDFD-DE62-894F-9544-4CBA3E66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8436F-E70B-2240-B392-B5162342E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8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B1618A-852C-D345-996E-80D27719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011FF-EC89-5240-B896-E08CAAA47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4AB05-B1A1-F045-BEE8-A55578EC2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3D999-F787-284E-8D11-7B3A26FFE37C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767E2-4B11-C349-9A7D-4859EE510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19E34-812C-3C46-96A1-BE2864EA4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E6FFF-B3D0-904E-9E5D-F6F3F3B98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2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image" Target="../media/image2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FC62-90F8-0845-A036-584D632C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0C84E-9DD9-6C43-86E1-E4989387F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8" y="1763633"/>
            <a:ext cx="5377070" cy="4351338"/>
          </a:xfrm>
        </p:spPr>
        <p:txBody>
          <a:bodyPr>
            <a:normAutofit/>
          </a:bodyPr>
          <a:lstStyle/>
          <a:p>
            <a:r>
              <a:rPr lang="en-US" dirty="0"/>
              <a:t>Goal: find informationally optimal space to analyze </a:t>
            </a:r>
            <a:r>
              <a:rPr lang="en-US" dirty="0" err="1"/>
              <a:t>dFC</a:t>
            </a:r>
            <a:endParaRPr lang="en-US" dirty="0"/>
          </a:p>
          <a:p>
            <a:r>
              <a:rPr lang="en-US" dirty="0"/>
              <a:t>Basis:</a:t>
            </a:r>
          </a:p>
          <a:p>
            <a:pPr lvl="1"/>
            <a:r>
              <a:rPr lang="en-US" dirty="0"/>
              <a:t>Seek space in which Shannon entropy is easily quantifiable</a:t>
            </a:r>
          </a:p>
          <a:p>
            <a:pPr lvl="1"/>
            <a:r>
              <a:rPr lang="en-US" dirty="0"/>
              <a:t>Ease of analysis requires minimum sufficient dimensionality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A615D-E550-BD4D-AFB2-4D350C263A6E}"/>
              </a:ext>
            </a:extLst>
          </p:cNvPr>
          <p:cNvGrpSpPr/>
          <p:nvPr/>
        </p:nvGrpSpPr>
        <p:grpSpPr>
          <a:xfrm>
            <a:off x="0" y="6176963"/>
            <a:ext cx="12191999" cy="681036"/>
            <a:chOff x="0" y="6176963"/>
            <a:chExt cx="12191999" cy="6810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619C67-B50A-F841-AD8C-F92C082B3129}"/>
                </a:ext>
              </a:extLst>
            </p:cNvPr>
            <p:cNvSpPr/>
            <p:nvPr/>
          </p:nvSpPr>
          <p:spPr>
            <a:xfrm>
              <a:off x="0" y="6176963"/>
              <a:ext cx="12191999" cy="6810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Image result for cbc upf">
              <a:extLst>
                <a:ext uri="{FF2B5EF4-FFF2-40B4-BE49-F238E27FC236}">
                  <a16:creationId xmlns:a16="http://schemas.microsoft.com/office/drawing/2014/main" id="{4CF59781-9169-DE43-8B91-8FD58B78D9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5" t="26692" r="5741" b="27207"/>
            <a:stretch/>
          </p:blipFill>
          <p:spPr bwMode="auto">
            <a:xfrm>
              <a:off x="154748" y="6245524"/>
              <a:ext cx="1403119" cy="52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cbc upf">
              <a:extLst>
                <a:ext uri="{FF2B5EF4-FFF2-40B4-BE49-F238E27FC236}">
                  <a16:creationId xmlns:a16="http://schemas.microsoft.com/office/drawing/2014/main" id="{54E5E187-FBF2-3D4F-8FCA-F0E577AEA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37" b="14052"/>
            <a:stretch/>
          </p:blipFill>
          <p:spPr bwMode="auto">
            <a:xfrm>
              <a:off x="1712615" y="6311900"/>
              <a:ext cx="1403120" cy="452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independent component change of axes">
            <a:extLst>
              <a:ext uri="{FF2B5EF4-FFF2-40B4-BE49-F238E27FC236}">
                <a16:creationId xmlns:a16="http://schemas.microsoft.com/office/drawing/2014/main" id="{BB8E6F21-8DB0-604F-B8BE-2F24FFBCD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768" y="1346051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10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FC62-90F8-0845-A036-584D632C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0C84E-9DD9-6C43-86E1-E4989387F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8" y="1763633"/>
            <a:ext cx="537707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 err="1"/>
              <a:t>dFC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leading eigenvectors (LE) of </a:t>
            </a:r>
            <a:r>
              <a:rPr lang="en-US" dirty="0" err="1"/>
              <a:t>dFC</a:t>
            </a:r>
            <a:r>
              <a:rPr lang="en-US" dirty="0"/>
              <a:t> sample matrices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LE’s into space-time 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Detect significant components with </a:t>
            </a:r>
            <a:r>
              <a:rPr lang="en-US" dirty="0" err="1"/>
              <a:t>Marçenko</a:t>
            </a:r>
            <a:r>
              <a:rPr lang="en-US" dirty="0"/>
              <a:t>-Pasteur distribution (Lopes-dos-Santos, Ribeiro, and Tort 2013)</a:t>
            </a:r>
            <a:endParaRPr lang="en-E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significant components and their activations with ICA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A615D-E550-BD4D-AFB2-4D350C263A6E}"/>
              </a:ext>
            </a:extLst>
          </p:cNvPr>
          <p:cNvGrpSpPr/>
          <p:nvPr/>
        </p:nvGrpSpPr>
        <p:grpSpPr>
          <a:xfrm>
            <a:off x="0" y="6176963"/>
            <a:ext cx="12191999" cy="681036"/>
            <a:chOff x="0" y="6176963"/>
            <a:chExt cx="12191999" cy="6810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619C67-B50A-F841-AD8C-F92C082B3129}"/>
                </a:ext>
              </a:extLst>
            </p:cNvPr>
            <p:cNvSpPr/>
            <p:nvPr/>
          </p:nvSpPr>
          <p:spPr>
            <a:xfrm>
              <a:off x="0" y="6176963"/>
              <a:ext cx="12191999" cy="6810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Image result for cbc upf">
              <a:extLst>
                <a:ext uri="{FF2B5EF4-FFF2-40B4-BE49-F238E27FC236}">
                  <a16:creationId xmlns:a16="http://schemas.microsoft.com/office/drawing/2014/main" id="{4CF59781-9169-DE43-8B91-8FD58B78D9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5" t="26692" r="5741" b="27207"/>
            <a:stretch/>
          </p:blipFill>
          <p:spPr bwMode="auto">
            <a:xfrm>
              <a:off x="154748" y="6245524"/>
              <a:ext cx="1403119" cy="52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cbc upf">
              <a:extLst>
                <a:ext uri="{FF2B5EF4-FFF2-40B4-BE49-F238E27FC236}">
                  <a16:creationId xmlns:a16="http://schemas.microsoft.com/office/drawing/2014/main" id="{54E5E187-FBF2-3D4F-8FCA-F0E577AEA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37" b="14052"/>
            <a:stretch/>
          </p:blipFill>
          <p:spPr bwMode="auto">
            <a:xfrm>
              <a:off x="1712615" y="6311900"/>
              <a:ext cx="1403120" cy="452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441F78B-6445-4840-A135-B975FC1CD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89" r="62368" b="4088"/>
          <a:stretch/>
        </p:blipFill>
        <p:spPr>
          <a:xfrm>
            <a:off x="6230768" y="86473"/>
            <a:ext cx="1140150" cy="2832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9A232-D82B-1048-8E77-AF04AF33B7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01" r="37916" b="4088"/>
          <a:stretch/>
        </p:blipFill>
        <p:spPr>
          <a:xfrm>
            <a:off x="6373275" y="3271044"/>
            <a:ext cx="855136" cy="28328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6055C4-F0DD-7A49-A833-4033B622C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57" t="2300" r="8961"/>
          <a:stretch/>
        </p:blipFill>
        <p:spPr>
          <a:xfrm rot="5400000" flipV="1">
            <a:off x="5405044" y="2944198"/>
            <a:ext cx="5634330" cy="4761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FF5850A-D314-1248-8D15-5CBEE51F8CFA}"/>
              </a:ext>
            </a:extLst>
          </p:cNvPr>
          <p:cNvGrpSpPr/>
          <p:nvPr/>
        </p:nvGrpSpPr>
        <p:grpSpPr>
          <a:xfrm>
            <a:off x="8985244" y="546998"/>
            <a:ext cx="2938631" cy="1897356"/>
            <a:chOff x="4657682" y="1078165"/>
            <a:chExt cx="8050053" cy="547195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414A299-57E4-5347-B87D-508E7EDCA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7682" y="1078165"/>
              <a:ext cx="7520658" cy="474821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494EE1-6958-C147-A3FE-E22928408FEA}"/>
                </a:ext>
              </a:extLst>
            </p:cNvPr>
            <p:cNvSpPr txBox="1"/>
            <p:nvPr/>
          </p:nvSpPr>
          <p:spPr>
            <a:xfrm>
              <a:off x="4657682" y="5826377"/>
              <a:ext cx="8050053" cy="72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/>
                <a:t>Figure 3, </a:t>
              </a:r>
              <a:r>
                <a:rPr lang="es-ES" sz="1000" dirty="0" err="1"/>
                <a:t>Lopes</a:t>
              </a:r>
              <a:r>
                <a:rPr lang="es-ES" sz="1000" dirty="0"/>
                <a:t>-dos-Santos, Ribeiro, and </a:t>
              </a:r>
              <a:r>
                <a:rPr lang="es-ES" sz="1000" dirty="0" err="1"/>
                <a:t>Tort</a:t>
              </a:r>
              <a:r>
                <a:rPr lang="es-ES" sz="1000" dirty="0"/>
                <a:t> 2013 </a:t>
              </a:r>
              <a:endParaRPr lang="en-US" sz="1000" dirty="0"/>
            </a:p>
          </p:txBody>
        </p:sp>
      </p:grpSp>
      <p:pic>
        <p:nvPicPr>
          <p:cNvPr id="17" name="Picture 1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C216881-C1EC-F742-892B-D87EC7CCBA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138" t="1250" r="8232" b="5618"/>
          <a:stretch/>
        </p:blipFill>
        <p:spPr>
          <a:xfrm>
            <a:off x="8985244" y="3621156"/>
            <a:ext cx="2745378" cy="2378300"/>
          </a:xfrm>
          <a:prstGeom prst="rect">
            <a:avLst/>
          </a:prstGeom>
        </p:spPr>
      </p:pic>
      <p:pic>
        <p:nvPicPr>
          <p:cNvPr id="18" name="Picture 2" descr="Resultado de imagen de fastica">
            <a:extLst>
              <a:ext uri="{FF2B5EF4-FFF2-40B4-BE49-F238E27FC236}">
                <a16:creationId xmlns:a16="http://schemas.microsoft.com/office/drawing/2014/main" id="{1A89FA90-1E7F-C94F-84EA-325DB7BC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496" y="2812957"/>
            <a:ext cx="117812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6EA3FFC-2A56-004E-AD0F-87C835DF77EE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rot="5400000">
            <a:off x="10270259" y="2628655"/>
            <a:ext cx="368603" cy="1"/>
          </a:xfrm>
          <a:prstGeom prst="bentConnector3">
            <a:avLst>
              <a:gd name="adj1" fmla="val 50000"/>
            </a:avLst>
          </a:prstGeom>
          <a:ln w="50800" cmpd="dbl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4DEB22B-F0AC-4B43-8495-652D1EA9F9FB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>
          <a:xfrm rot="5400000">
            <a:off x="10186813" y="3353410"/>
            <a:ext cx="438866" cy="96626"/>
          </a:xfrm>
          <a:prstGeom prst="bentConnector3">
            <a:avLst>
              <a:gd name="adj1" fmla="val 50000"/>
            </a:avLst>
          </a:prstGeom>
          <a:ln w="50800" cmpd="dbl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32F2B7F-26C6-CD45-8656-62FBD93CAD4D}"/>
              </a:ext>
            </a:extLst>
          </p:cNvPr>
          <p:cNvCxnSpPr>
            <a:stCxn id="12" idx="2"/>
            <a:endCxn id="15" idx="1"/>
          </p:cNvCxnSpPr>
          <p:nvPr/>
        </p:nvCxnSpPr>
        <p:spPr>
          <a:xfrm flipV="1">
            <a:off x="8460302" y="1370200"/>
            <a:ext cx="524942" cy="1812091"/>
          </a:xfrm>
          <a:prstGeom prst="bentConnector5">
            <a:avLst>
              <a:gd name="adj1" fmla="val 43548"/>
              <a:gd name="adj2" fmla="val 99735"/>
              <a:gd name="adj3" fmla="val 75807"/>
            </a:avLst>
          </a:prstGeom>
          <a:ln w="50800" cmpd="dbl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12D1FA-EDF9-9149-A847-12CAE00CE76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6800843" y="2919367"/>
            <a:ext cx="0" cy="351677"/>
          </a:xfrm>
          <a:prstGeom prst="straightConnector1">
            <a:avLst/>
          </a:prstGeom>
          <a:ln w="50800" cmpd="dbl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4814FAD-C1AF-5A49-AC47-D8F919095336}"/>
              </a:ext>
            </a:extLst>
          </p:cNvPr>
          <p:cNvCxnSpPr>
            <a:cxnSpLocks/>
            <a:stCxn id="11" idx="3"/>
            <a:endCxn id="12" idx="0"/>
          </p:cNvCxnSpPr>
          <p:nvPr/>
        </p:nvCxnSpPr>
        <p:spPr>
          <a:xfrm flipV="1">
            <a:off x="7228411" y="3182291"/>
            <a:ext cx="755706" cy="1505200"/>
          </a:xfrm>
          <a:prstGeom prst="bentConnector5">
            <a:avLst>
              <a:gd name="adj1" fmla="val 30250"/>
              <a:gd name="adj2" fmla="val 99787"/>
              <a:gd name="adj3" fmla="val 31097"/>
            </a:avLst>
          </a:prstGeom>
          <a:ln w="50800" cmpd="dbl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86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FC62-90F8-0845-A036-584D632C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0C84E-9DD9-6C43-86E1-E4989387F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7" y="1763633"/>
            <a:ext cx="4151389" cy="4351338"/>
          </a:xfrm>
        </p:spPr>
        <p:txBody>
          <a:bodyPr>
            <a:normAutofit/>
          </a:bodyPr>
          <a:lstStyle/>
          <a:p>
            <a:r>
              <a:rPr lang="en-US" dirty="0"/>
              <a:t>LEICA more sensitive to entropy than MICA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LEICA more sensitive to component activation than ICA on </a:t>
            </a:r>
            <a:r>
              <a:rPr lang="en-US" dirty="0" err="1"/>
              <a:t>dFC</a:t>
            </a:r>
            <a:r>
              <a:rPr lang="en-US" dirty="0"/>
              <a:t> or z-scored BOLD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A615D-E550-BD4D-AFB2-4D350C263A6E}"/>
              </a:ext>
            </a:extLst>
          </p:cNvPr>
          <p:cNvGrpSpPr/>
          <p:nvPr/>
        </p:nvGrpSpPr>
        <p:grpSpPr>
          <a:xfrm>
            <a:off x="0" y="6176963"/>
            <a:ext cx="12191999" cy="681036"/>
            <a:chOff x="0" y="6176963"/>
            <a:chExt cx="12191999" cy="6810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619C67-B50A-F841-AD8C-F92C082B3129}"/>
                </a:ext>
              </a:extLst>
            </p:cNvPr>
            <p:cNvSpPr/>
            <p:nvPr/>
          </p:nvSpPr>
          <p:spPr>
            <a:xfrm>
              <a:off x="0" y="6176963"/>
              <a:ext cx="12191999" cy="6810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Image result for cbc upf">
              <a:extLst>
                <a:ext uri="{FF2B5EF4-FFF2-40B4-BE49-F238E27FC236}">
                  <a16:creationId xmlns:a16="http://schemas.microsoft.com/office/drawing/2014/main" id="{4CF59781-9169-DE43-8B91-8FD58B78D9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5" t="26692" r="5741" b="27207"/>
            <a:stretch/>
          </p:blipFill>
          <p:spPr bwMode="auto">
            <a:xfrm>
              <a:off x="154748" y="6245524"/>
              <a:ext cx="1403119" cy="52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cbc upf">
              <a:extLst>
                <a:ext uri="{FF2B5EF4-FFF2-40B4-BE49-F238E27FC236}">
                  <a16:creationId xmlns:a16="http://schemas.microsoft.com/office/drawing/2014/main" id="{54E5E187-FBF2-3D4F-8FCA-F0E577AEA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37" b="14052"/>
            <a:stretch/>
          </p:blipFill>
          <p:spPr bwMode="auto">
            <a:xfrm>
              <a:off x="1712615" y="6311900"/>
              <a:ext cx="1403120" cy="452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1052B6-C36F-7F4B-9EDA-6797427D3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76636"/>
              </p:ext>
            </p:extLst>
          </p:nvPr>
        </p:nvGraphicFramePr>
        <p:xfrm>
          <a:off x="5005086" y="1690688"/>
          <a:ext cx="661079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911">
                  <a:extLst>
                    <a:ext uri="{9D8B030D-6E8A-4147-A177-3AD203B41FA5}">
                      <a16:colId xmlns:a16="http://schemas.microsoft.com/office/drawing/2014/main" val="3417040051"/>
                    </a:ext>
                  </a:extLst>
                </a:gridCol>
                <a:gridCol w="1423035">
                  <a:extLst>
                    <a:ext uri="{9D8B030D-6E8A-4147-A177-3AD203B41FA5}">
                      <a16:colId xmlns:a16="http://schemas.microsoft.com/office/drawing/2014/main" val="1290580531"/>
                    </a:ext>
                  </a:extLst>
                </a:gridCol>
                <a:gridCol w="1170178">
                  <a:extLst>
                    <a:ext uri="{9D8B030D-6E8A-4147-A177-3AD203B41FA5}">
                      <a16:colId xmlns:a16="http://schemas.microsoft.com/office/drawing/2014/main" val="1535903817"/>
                    </a:ext>
                  </a:extLst>
                </a:gridCol>
                <a:gridCol w="1423035">
                  <a:extLst>
                    <a:ext uri="{9D8B030D-6E8A-4147-A177-3AD203B41FA5}">
                      <a16:colId xmlns:a16="http://schemas.microsoft.com/office/drawing/2014/main" val="1197070438"/>
                    </a:ext>
                  </a:extLst>
                </a:gridCol>
                <a:gridCol w="1151636">
                  <a:extLst>
                    <a:ext uri="{9D8B030D-6E8A-4147-A177-3AD203B41FA5}">
                      <a16:colId xmlns:a16="http://schemas.microsoft.com/office/drawing/2014/main" val="98939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LEICA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5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p</a:t>
                      </a:r>
                      <a:r>
                        <a:rPr lang="en-US" b="1" dirty="0"/>
                        <a:t>-values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Effect size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p</a:t>
                      </a:r>
                      <a:r>
                        <a:rPr lang="en-US" b="1" dirty="0"/>
                        <a:t>-values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Effect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8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0.0228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 -0.5312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0.2045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457200" indent="-228600"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0.2918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508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GIC, Controls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9.999 * 10</a:t>
                      </a:r>
                      <a:r>
                        <a:rPr lang="en-US" sz="1600" b="0" baseline="3000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-5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-1.8204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0.0172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457200" indent="-228600"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-0.5560</a:t>
                      </a:r>
                      <a:endParaRPr lang="en-ES" sz="1600" b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41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GIC, Patients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0.1049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0.3710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9.999 * 10</a:t>
                      </a:r>
                      <a:r>
                        <a:rPr lang="en-US" sz="1600" b="0" baseline="3000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-5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457200" indent="-228600" algn="ct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1.1143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655734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0D97113-5FAD-A04A-BB06-A62019EA8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147814"/>
              </p:ext>
            </p:extLst>
          </p:nvPr>
        </p:nvGraphicFramePr>
        <p:xfrm>
          <a:off x="5005086" y="3709827"/>
          <a:ext cx="5485667" cy="2405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984">
                  <a:extLst>
                    <a:ext uri="{9D8B030D-6E8A-4147-A177-3AD203B41FA5}">
                      <a16:colId xmlns:a16="http://schemas.microsoft.com/office/drawing/2014/main" val="2137548519"/>
                    </a:ext>
                  </a:extLst>
                </a:gridCol>
                <a:gridCol w="1358561">
                  <a:extLst>
                    <a:ext uri="{9D8B030D-6E8A-4147-A177-3AD203B41FA5}">
                      <a16:colId xmlns:a16="http://schemas.microsoft.com/office/drawing/2014/main" val="1823829589"/>
                    </a:ext>
                  </a:extLst>
                </a:gridCol>
                <a:gridCol w="1358561">
                  <a:extLst>
                    <a:ext uri="{9D8B030D-6E8A-4147-A177-3AD203B41FA5}">
                      <a16:colId xmlns:a16="http://schemas.microsoft.com/office/drawing/2014/main" val="3350394854"/>
                    </a:ext>
                  </a:extLst>
                </a:gridCol>
                <a:gridCol w="1358561">
                  <a:extLst>
                    <a:ext uri="{9D8B030D-6E8A-4147-A177-3AD203B41FA5}">
                      <a16:colId xmlns:a16="http://schemas.microsoft.com/office/drawing/2014/main" val="3445497157"/>
                    </a:ext>
                  </a:extLst>
                </a:gridCol>
              </a:tblGrid>
              <a:tr h="3698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766921"/>
                  </a:ext>
                </a:extLst>
              </a:tr>
              <a:tr h="369847"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BOLD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0/90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0/90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0/90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715819"/>
                  </a:ext>
                </a:extLst>
              </a:tr>
              <a:tr h="369847"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solidFill>
                            <a:srgbClr val="707070"/>
                          </a:solidFill>
                          <a:effectLst/>
                          <a:latin typeface="Cambria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dFC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72/90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3011/4005</a:t>
                      </a:r>
                      <a:r>
                        <a:rPr lang="en-ES" sz="15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US" sz="15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639061"/>
                  </a:ext>
                </a:extLst>
              </a:tr>
              <a:tr h="369847"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CIC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12/16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0/386</a:t>
                      </a:r>
                      <a:endParaRPr lang="en-US" sz="15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99561"/>
                  </a:ext>
                </a:extLst>
              </a:tr>
              <a:tr h="555909"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GIC, Control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8/11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13867"/>
                  </a:ext>
                </a:extLst>
              </a:tr>
              <a:tr h="369847">
                <a:tc>
                  <a:txBody>
                    <a:bodyPr/>
                    <a:lstStyle/>
                    <a:p>
                      <a:pPr marL="457200" indent="-228600" algn="r">
                        <a:lnSpc>
                          <a:spcPct val="12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707070"/>
                          </a:solidFill>
                          <a:effectLst/>
                          <a:latin typeface="Cambria" panose="02040503050406030204" pitchFamily="18" charset="0"/>
                          <a:ea typeface="Microsoft YaHei" panose="020B0503020204020204" pitchFamily="34" charset="-122"/>
                          <a:cs typeface="Times New Roman" panose="02020603050405020304" pitchFamily="18" charset="0"/>
                        </a:rPr>
                        <a:t>GIC, Patient</a:t>
                      </a:r>
                      <a:endParaRPr lang="en-ES" sz="1600" b="0" dirty="0">
                        <a:solidFill>
                          <a:srgbClr val="707070"/>
                        </a:solidFill>
                        <a:effectLst/>
                        <a:latin typeface="Cambria" panose="02040503050406030204" pitchFamily="18" charset="0"/>
                        <a:ea typeface="Microsoft YaHei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11/17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7/11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0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24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FC62-90F8-0845-A036-584D632C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and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0C84E-9DD9-6C43-86E1-E4989387F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8" y="1763633"/>
            <a:ext cx="5377070" cy="4351338"/>
          </a:xfrm>
        </p:spPr>
        <p:txBody>
          <a:bodyPr>
            <a:normAutofit/>
          </a:bodyPr>
          <a:lstStyle/>
          <a:p>
            <a:r>
              <a:rPr lang="en-US" dirty="0" err="1"/>
              <a:t>Hopf</a:t>
            </a:r>
            <a:r>
              <a:rPr lang="en-US" dirty="0"/>
              <a:t> bifurcation model</a:t>
            </a:r>
            <a:endParaRPr lang="en-ES" dirty="0"/>
          </a:p>
          <a:p>
            <a:r>
              <a:rPr lang="en-US" dirty="0"/>
              <a:t>Fit with particle swarm algorithm</a:t>
            </a:r>
          </a:p>
          <a:p>
            <a:pPr lvl="1"/>
            <a:r>
              <a:rPr lang="en-US" dirty="0">
                <a:ea typeface="Cambria Math" panose="02040503050406030204" pitchFamily="18" charset="0"/>
              </a:rPr>
              <a:t>Each ”particle” represents one potential solution</a:t>
            </a:r>
            <a:endParaRPr lang="en-US" dirty="0"/>
          </a:p>
          <a:p>
            <a:pPr lvl="1"/>
            <a:r>
              <a:rPr lang="en-US" dirty="0"/>
              <a:t>Adjust particle directions, positions: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Continue until stopping criteria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A615D-E550-BD4D-AFB2-4D350C263A6E}"/>
              </a:ext>
            </a:extLst>
          </p:cNvPr>
          <p:cNvGrpSpPr/>
          <p:nvPr/>
        </p:nvGrpSpPr>
        <p:grpSpPr>
          <a:xfrm>
            <a:off x="0" y="6176963"/>
            <a:ext cx="12191999" cy="681036"/>
            <a:chOff x="0" y="6176963"/>
            <a:chExt cx="12191999" cy="6810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619C67-B50A-F841-AD8C-F92C082B3129}"/>
                </a:ext>
              </a:extLst>
            </p:cNvPr>
            <p:cNvSpPr/>
            <p:nvPr/>
          </p:nvSpPr>
          <p:spPr>
            <a:xfrm>
              <a:off x="0" y="6176963"/>
              <a:ext cx="12191999" cy="6810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Image result for cbc upf">
              <a:extLst>
                <a:ext uri="{FF2B5EF4-FFF2-40B4-BE49-F238E27FC236}">
                  <a16:creationId xmlns:a16="http://schemas.microsoft.com/office/drawing/2014/main" id="{4CF59781-9169-DE43-8B91-8FD58B78D9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5" t="26692" r="5741" b="27207"/>
            <a:stretch/>
          </p:blipFill>
          <p:spPr bwMode="auto">
            <a:xfrm>
              <a:off x="154748" y="6245524"/>
              <a:ext cx="1403119" cy="52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cbc upf">
              <a:extLst>
                <a:ext uri="{FF2B5EF4-FFF2-40B4-BE49-F238E27FC236}">
                  <a16:creationId xmlns:a16="http://schemas.microsoft.com/office/drawing/2014/main" id="{54E5E187-FBF2-3D4F-8FCA-F0E577AEA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37" b="14052"/>
            <a:stretch/>
          </p:blipFill>
          <p:spPr bwMode="auto">
            <a:xfrm>
              <a:off x="1712615" y="6311900"/>
              <a:ext cx="1403120" cy="452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9E5024D-610E-B547-B708-D6007026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3664" y="3325711"/>
            <a:ext cx="4840135" cy="252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2FF971-8559-824A-8213-41A98583E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664" y="365124"/>
            <a:ext cx="3582835" cy="27388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2A67456-BBA8-314C-8D6C-F3F82BF9D02E}"/>
              </a:ext>
            </a:extLst>
          </p:cNvPr>
          <p:cNvGrpSpPr/>
          <p:nvPr/>
        </p:nvGrpSpPr>
        <p:grpSpPr>
          <a:xfrm>
            <a:off x="1198975" y="3807778"/>
            <a:ext cx="4897024" cy="1113630"/>
            <a:chOff x="1325035" y="3823494"/>
            <a:chExt cx="4897024" cy="111363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C6F1C1-1876-3E4A-AB82-3EE1A5473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47901"/>
            <a:stretch/>
          </p:blipFill>
          <p:spPr>
            <a:xfrm>
              <a:off x="1325035" y="3823494"/>
              <a:ext cx="3927450" cy="74850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BF08AA-611E-8944-93D4-11069AAFC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543" t="38494"/>
            <a:stretch/>
          </p:blipFill>
          <p:spPr>
            <a:xfrm>
              <a:off x="2569158" y="4476749"/>
              <a:ext cx="3652901" cy="460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56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FC62-90F8-0845-A036-584D632C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0C84E-9DD9-6C43-86E1-E4989387F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8" y="1763633"/>
            <a:ext cx="5377070" cy="4351338"/>
          </a:xfrm>
        </p:spPr>
        <p:txBody>
          <a:bodyPr>
            <a:normAutofit/>
          </a:bodyPr>
          <a:lstStyle/>
          <a:p>
            <a:r>
              <a:rPr lang="en-US" dirty="0"/>
              <a:t>Measure group-level EC differences with NBS</a:t>
            </a:r>
          </a:p>
          <a:p>
            <a:r>
              <a:rPr lang="en-US" dirty="0"/>
              <a:t>Current fit not precise enough</a:t>
            </a:r>
          </a:p>
          <a:p>
            <a:r>
              <a:rPr lang="en-US" dirty="0"/>
              <a:t>Plan to use time-sensitive data metrics in future:</a:t>
            </a:r>
            <a:endParaRPr lang="en-ES" dirty="0"/>
          </a:p>
          <a:p>
            <a:pPr lvl="1"/>
            <a:r>
              <a:rPr lang="en-US" dirty="0"/>
              <a:t>Fourier decomposition/power spectrum</a:t>
            </a:r>
          </a:p>
          <a:p>
            <a:pPr lvl="1"/>
            <a:r>
              <a:rPr lang="en-US" dirty="0"/>
              <a:t>Matrix distance between empirical, simulation cross-spectra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2A615D-E550-BD4D-AFB2-4D350C263A6E}"/>
              </a:ext>
            </a:extLst>
          </p:cNvPr>
          <p:cNvGrpSpPr/>
          <p:nvPr/>
        </p:nvGrpSpPr>
        <p:grpSpPr>
          <a:xfrm>
            <a:off x="0" y="6176963"/>
            <a:ext cx="12191999" cy="681036"/>
            <a:chOff x="0" y="6176963"/>
            <a:chExt cx="12191999" cy="6810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6619C67-B50A-F841-AD8C-F92C082B3129}"/>
                </a:ext>
              </a:extLst>
            </p:cNvPr>
            <p:cNvSpPr/>
            <p:nvPr/>
          </p:nvSpPr>
          <p:spPr>
            <a:xfrm>
              <a:off x="0" y="6176963"/>
              <a:ext cx="12191999" cy="6810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Image result for cbc upf">
              <a:extLst>
                <a:ext uri="{FF2B5EF4-FFF2-40B4-BE49-F238E27FC236}">
                  <a16:creationId xmlns:a16="http://schemas.microsoft.com/office/drawing/2014/main" id="{4CF59781-9169-DE43-8B91-8FD58B78D9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5" t="26692" r="5741" b="27207"/>
            <a:stretch/>
          </p:blipFill>
          <p:spPr bwMode="auto">
            <a:xfrm>
              <a:off x="154748" y="6245524"/>
              <a:ext cx="1403119" cy="52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cbc upf">
              <a:extLst>
                <a:ext uri="{FF2B5EF4-FFF2-40B4-BE49-F238E27FC236}">
                  <a16:creationId xmlns:a16="http://schemas.microsoft.com/office/drawing/2014/main" id="{54E5E187-FBF2-3D4F-8FCA-F0E577AEA9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37" b="14052"/>
            <a:stretch/>
          </p:blipFill>
          <p:spPr bwMode="auto">
            <a:xfrm>
              <a:off x="1712615" y="6311900"/>
              <a:ext cx="1403120" cy="452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EB46C-8FAF-3F4F-ABFF-45203C9538A5}"/>
              </a:ext>
            </a:extLst>
          </p:cNvPr>
          <p:cNvGrpSpPr/>
          <p:nvPr/>
        </p:nvGrpSpPr>
        <p:grpSpPr>
          <a:xfrm>
            <a:off x="6096000" y="1253331"/>
            <a:ext cx="6121480" cy="4351338"/>
            <a:chOff x="6096000" y="1253331"/>
            <a:chExt cx="6121480" cy="43513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32B9298-5BAC-AA44-9234-57BD32FF32EE}"/>
                </a:ext>
              </a:extLst>
            </p:cNvPr>
            <p:cNvGrpSpPr/>
            <p:nvPr/>
          </p:nvGrpSpPr>
          <p:grpSpPr>
            <a:xfrm>
              <a:off x="6096000" y="1253331"/>
              <a:ext cx="6121480" cy="4351338"/>
              <a:chOff x="6096000" y="1253331"/>
              <a:chExt cx="6121480" cy="4351338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CC22D02-E710-624E-8C15-3F854AB0E7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09"/>
              <a:stretch/>
            </p:blipFill>
            <p:spPr bwMode="auto">
              <a:xfrm>
                <a:off x="6096000" y="1253331"/>
                <a:ext cx="6121480" cy="4351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28690B-26E3-8145-95C5-FCAD18D5DDDF}"/>
                  </a:ext>
                </a:extLst>
              </p:cNvPr>
              <p:cNvSpPr txBox="1"/>
              <p:nvPr/>
            </p:nvSpPr>
            <p:spPr>
              <a:xfrm>
                <a:off x="6158001" y="1717139"/>
                <a:ext cx="955729" cy="2821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EC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C8ED29A-4651-7343-8033-DED7CD896AFE}"/>
                  </a:ext>
                </a:extLst>
              </p:cNvPr>
              <p:cNvSpPr/>
              <p:nvPr/>
            </p:nvSpPr>
            <p:spPr>
              <a:xfrm>
                <a:off x="6158001" y="1518834"/>
                <a:ext cx="242799" cy="244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C1AB63-2D6C-264E-BE73-6EAB1919D3E9}"/>
                </a:ext>
              </a:extLst>
            </p:cNvPr>
            <p:cNvSpPr/>
            <p:nvPr/>
          </p:nvSpPr>
          <p:spPr>
            <a:xfrm>
              <a:off x="7410780" y="1427216"/>
              <a:ext cx="242799" cy="244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4B5AF1-E3E8-AF41-BB42-B6BD204E2DDF}"/>
                </a:ext>
              </a:extLst>
            </p:cNvPr>
            <p:cNvSpPr/>
            <p:nvPr/>
          </p:nvSpPr>
          <p:spPr>
            <a:xfrm>
              <a:off x="9102724" y="2388368"/>
              <a:ext cx="242799" cy="244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E0E606-6F0D-A44B-9DCC-A2C6167AEA2F}"/>
                </a:ext>
              </a:extLst>
            </p:cNvPr>
            <p:cNvSpPr/>
            <p:nvPr/>
          </p:nvSpPr>
          <p:spPr>
            <a:xfrm>
              <a:off x="9658035" y="2640946"/>
              <a:ext cx="242799" cy="244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9E1DBC-97C6-184F-9900-59CC5B1BCBE1}"/>
                </a:ext>
              </a:extLst>
            </p:cNvPr>
            <p:cNvSpPr/>
            <p:nvPr/>
          </p:nvSpPr>
          <p:spPr>
            <a:xfrm>
              <a:off x="10906761" y="2763345"/>
              <a:ext cx="242799" cy="244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219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3439</TotalTime>
  <Words>846</Words>
  <Application>Microsoft Macintosh PowerPoint</Application>
  <PresentationFormat>Widescreen</PresentationFormat>
  <Paragraphs>140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</vt:lpstr>
      <vt:lpstr>Cambria Math</vt:lpstr>
      <vt:lpstr>Office Theme</vt:lpstr>
      <vt:lpstr>LEICA</vt:lpstr>
      <vt:lpstr>Pipeline</vt:lpstr>
      <vt:lpstr>Results</vt:lpstr>
      <vt:lpstr>Model and Fit</vt:lpstr>
      <vt:lpstr>Model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Functional Substates</dc:title>
  <dc:creator>David Blair</dc:creator>
  <cp:lastModifiedBy>David Blair</cp:lastModifiedBy>
  <cp:revision>50</cp:revision>
  <dcterms:created xsi:type="dcterms:W3CDTF">2020-01-16T10:15:28Z</dcterms:created>
  <dcterms:modified xsi:type="dcterms:W3CDTF">2020-02-21T16:00:32Z</dcterms:modified>
</cp:coreProperties>
</file>